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3" roundtripDataSignature="AMtx7misJTjIwa4Irx6qj1s/VR8NWJLQ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BF55E2A-5F5F-4086-B900-D4FFAD49CC01}">
  <a:tblStyle styleId="{0BF55E2A-5F5F-4086-B900-D4FFAD49CC0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regular.fntdata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9" name="Google Shape;79;p1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631697" y="1081456"/>
            <a:ext cx="6332416" cy="323918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7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sz="4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/>
          <p:nvPr/>
        </p:nvSpPr>
        <p:spPr>
          <a:xfrm>
            <a:off x="1140884" y="2286585"/>
            <a:ext cx="4895115" cy="2503972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8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/>
          <p:nvPr/>
        </p:nvSpPr>
        <p:spPr>
          <a:xfrm>
            <a:off x="7669651" y="446089"/>
            <a:ext cx="4522349" cy="541496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20"/>
          <p:cNvSpPr txBox="1"/>
          <p:nvPr>
            <p:ph type="title"/>
          </p:nvPr>
        </p:nvSpPr>
        <p:spPr>
          <a:xfrm rot="5400000">
            <a:off x="6863536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/>
          <p:nvPr/>
        </p:nvSpPr>
        <p:spPr>
          <a:xfrm>
            <a:off x="0" y="-3175"/>
            <a:ext cx="12192000" cy="520382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" name="Google Shape;17;p8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Google Shape;19;p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" name="Google Shape;24;p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/>
          <p:nvPr/>
        </p:nvSpPr>
        <p:spPr>
          <a:xfrm>
            <a:off x="0" y="1"/>
            <a:ext cx="12192000" cy="520382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" name="Google Shape;31;p10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11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1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073151" y="446087"/>
            <a:ext cx="3547533" cy="1814651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D5257"/>
            </a:gs>
            <a:gs pos="23000">
              <a:srgbClr val="477A7B"/>
            </a:gs>
            <a:gs pos="88000">
              <a:srgbClr val="0D5257"/>
            </a:gs>
            <a:gs pos="100000">
              <a:srgbClr val="7FA9AE"/>
            </a:gs>
          </a:gsLst>
          <a:lin ang="27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🞆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/>
        </p:nvSpPr>
        <p:spPr>
          <a:xfrm>
            <a:off x="1162173" y="371659"/>
            <a:ext cx="10170488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Looking Back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Coming Out of the Pandemic with Stable Giving</a:t>
            </a:r>
            <a:endParaRPr/>
          </a:p>
        </p:txBody>
      </p:sp>
      <p:sp>
        <p:nvSpPr>
          <p:cNvPr id="116" name="Google Shape;116;p1"/>
          <p:cNvSpPr txBox="1"/>
          <p:nvPr/>
        </p:nvSpPr>
        <p:spPr>
          <a:xfrm>
            <a:off x="869312" y="1874728"/>
            <a:ext cx="10463400" cy="43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05/31/2023 Actuals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$467.5M 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Total Income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$491.3M 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Total Expense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($23.7M)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sng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06/30/2023 Projections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			 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($29M)</a:t>
            </a:r>
            <a:endParaRPr b="0" i="0" sz="1800" u="sng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095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We are on target to end Fiscal Year 06/30/2023 inline with the 12/31/202</a:t>
            </a:r>
            <a:r>
              <a:rPr lang="en-US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semi-annual revised budget.</a:t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14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($29M)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revised operating budget shortfall was estimated 12/31/202</a:t>
            </a:r>
            <a:r>
              <a:rPr lang="en-US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which is on target and was approved to be funded by the Diestler Estate.</a:t>
            </a:r>
            <a:endParaRPr/>
          </a:p>
          <a:p>
            <a:pPr indent="-1714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</a:pP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($89M) operating budget shortfall was originally estimated at the loss of the daycare July 2022.</a:t>
            </a:r>
            <a:endParaRPr/>
          </a:p>
        </p:txBody>
      </p:sp>
      <p:pic>
        <p:nvPicPr>
          <p:cNvPr descr="A picture containing black, darkness, black and white&#10;&#10;Description automatically generated" id="117" name="Google Shape;11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80" y="5813866"/>
            <a:ext cx="990075" cy="99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/>
          <p:nvPr/>
        </p:nvSpPr>
        <p:spPr>
          <a:xfrm>
            <a:off x="1162173" y="371659"/>
            <a:ext cx="10170488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Looking Forward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Our Mission-Based Budget</a:t>
            </a:r>
            <a:endParaRPr/>
          </a:p>
        </p:txBody>
      </p:sp>
      <p:sp>
        <p:nvSpPr>
          <p:cNvPr id="123" name="Google Shape;123;p2"/>
          <p:cNvSpPr txBox="1"/>
          <p:nvPr/>
        </p:nvSpPr>
        <p:spPr>
          <a:xfrm>
            <a:off x="864325" y="2011888"/>
            <a:ext cx="10463349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2023 - 2024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$515M 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Total Income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$554M 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Total Expense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($39M)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Ministry $434M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Benevolence &amp; Outreach $58M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Building &amp; Property $62M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Our Mission…</a:t>
            </a:r>
            <a:endParaRPr/>
          </a:p>
        </p:txBody>
      </p:sp>
      <p:pic>
        <p:nvPicPr>
          <p:cNvPr descr="A picture containing black, darkness, black and white&#10;&#10;Description automatically generated" id="124" name="Google Shape;12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80" y="5813866"/>
            <a:ext cx="990075" cy="99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/>
          <p:nvPr/>
        </p:nvSpPr>
        <p:spPr>
          <a:xfrm>
            <a:off x="1162173" y="371659"/>
            <a:ext cx="10170488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Looking Forward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Our Mission-Based Budget</a:t>
            </a:r>
            <a:endParaRPr/>
          </a:p>
        </p:txBody>
      </p:sp>
      <p:graphicFrame>
        <p:nvGraphicFramePr>
          <p:cNvPr id="130" name="Google Shape;130;p3"/>
          <p:cNvGraphicFramePr/>
          <p:nvPr/>
        </p:nvGraphicFramePr>
        <p:xfrm>
          <a:off x="1362596" y="21319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{0BF55E2A-5F5F-4086-B900-D4FFAD49CC01}</a:tableStyleId>
              </a:tblPr>
              <a:tblGrid>
                <a:gridCol w="245675"/>
                <a:gridCol w="269050"/>
                <a:gridCol w="2480025"/>
                <a:gridCol w="1321900"/>
                <a:gridCol w="1321900"/>
                <a:gridCol w="830575"/>
                <a:gridCol w="690200"/>
                <a:gridCol w="1368700"/>
                <a:gridCol w="938775"/>
              </a:tblGrid>
              <a:tr h="401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2022-23 Budget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300" u="none" cap="none" strike="noStrike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2022-23 Actual YTD 05/31/2023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+/-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+/-%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2023-24 Budget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+/-%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Income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Contributions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426,719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413,755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(12,963)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-3.0%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469,542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4.0%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Holiday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10,678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15,890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5,212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48.8%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4,500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-57.9%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Other Income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84,430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37,896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(46,534)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-55.1%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41,250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-51.1%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Total Income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521,827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467,541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(54,285)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-10.4%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b="1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$                515,292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-1.3%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Expense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Benevolence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42,710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42,826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116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0.3%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47,407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11.0%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Worship &amp; Music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7,700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9,290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1,590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20.6%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8,200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6.5%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Community Life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3,300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3,839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539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16.3%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4,900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48.5%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Faith Formation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4,900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2,842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(2,058)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-42.0%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5,600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14.3%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Stewardship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  600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  287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(313)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-52.2%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    600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0.0%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Personnel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377,162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355,183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(21,979)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-5.8%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389,695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3.3%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Administrative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31,050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29,000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(2,050)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-6.6%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35,500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14.3%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Building &amp; Property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55,220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48,000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(7,220)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-13.1%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62,600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13.4%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Total Expense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522,642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491,266 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(31,376)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-6.0%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b="1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$                554,502 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6.1%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4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Income - Expense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      (815)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              (23,724)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$ (22,909)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b="1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$                 (39,210)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/>
                    </a:p>
                  </a:txBody>
                  <a:tcPr marT="8775" marB="0" marR="8775" marL="87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picture containing black, darkness, black and white&#10;&#10;Description automatically generated" id="131" name="Google Shape;13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80" y="5813866"/>
            <a:ext cx="990075" cy="99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"/>
          <p:cNvSpPr txBox="1"/>
          <p:nvPr/>
        </p:nvSpPr>
        <p:spPr>
          <a:xfrm>
            <a:off x="1162173" y="371659"/>
            <a:ext cx="10170488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Looking Forward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Giving</a:t>
            </a:r>
            <a:endParaRPr/>
          </a:p>
        </p:txBody>
      </p:sp>
      <p:sp>
        <p:nvSpPr>
          <p:cNvPr id="137" name="Google Shape;137;p4"/>
          <p:cNvSpPr txBox="1"/>
          <p:nvPr/>
        </p:nvSpPr>
        <p:spPr>
          <a:xfrm>
            <a:off x="1015742" y="2028545"/>
            <a:ext cx="10463349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Schwab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merged with TD Ameritrade.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Venmo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has been established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Tithes and Offerings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are calculated at a 4% increase for 2023 – 2024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Lent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has been removed from the operating budget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Bucket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represents the rainy-day fund $23,033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Major Planned Repair / Replace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represents the building escrow $25,134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Parking Lot 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dedicated account ($10,622)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Roof Repair / Replace</a:t>
            </a:r>
            <a:r>
              <a:rPr b="0" i="0" lang="en-US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dedicated account ($245,048)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A picture containing black, darkness, black and white&#10;&#10;Description automatically generated" id="138" name="Google Shape;13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80" y="5813866"/>
            <a:ext cx="990075" cy="99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/>
          <p:nvPr/>
        </p:nvSpPr>
        <p:spPr>
          <a:xfrm>
            <a:off x="1162173" y="371659"/>
            <a:ext cx="10170488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Looking Forward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Diestler Estate</a:t>
            </a:r>
            <a:endParaRPr/>
          </a:p>
        </p:txBody>
      </p:sp>
      <p:sp>
        <p:nvSpPr>
          <p:cNvPr id="144" name="Google Shape;144;p5"/>
          <p:cNvSpPr txBox="1"/>
          <p:nvPr/>
        </p:nvSpPr>
        <p:spPr>
          <a:xfrm>
            <a:off x="1015742" y="2028545"/>
            <a:ext cx="10463349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Dedicated Account					</a:t>
            </a:r>
            <a:r>
              <a:rPr b="1" lang="en-US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$451,580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Restricted $66M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Unrestricted $385M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Enduring Gifts 4-to-1 Match:  $9,305 congregational giving will release the $37,220 restricted funds, resulting in the fully funded $250,000 endowment.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A picture containing black, darkness, black and white&#10;&#10;Description automatically generated" id="145" name="Google Shape;1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80" y="5813866"/>
            <a:ext cx="990075" cy="99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2023-06-07T01:56:16Z</dcterms:created>
  <dc:creator>Caryn Josephson</dc:creator>
</cp:coreProperties>
</file>