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9" r:id="rId6"/>
    <p:sldId id="260" r:id="rId7"/>
    <p:sldId id="261" r:id="rId8"/>
    <p:sldId id="263" r:id="rId9"/>
    <p:sldId id="270"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94"/>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9/11/20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9/11/20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9/11/20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9/11/20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9/11/20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9/11/20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9/11/20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boldcafe.org/faith-reflection-10-ways-doubt-faithfully/"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stevethomason.net/2015/08/14/terence-fretheim-on-suffering-sin-and-evi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stevethomason.net/2015/08/14/terence-fretheim-on-suffering-sin-and-evil/" TargetMode="External"/><Relationship Id="rId2" Type="http://schemas.openxmlformats.org/officeDocument/2006/relationships/slideLayout" Target="../slideLayouts/slideLayout7.xml"/><Relationship Id="rId1" Type="http://schemas.openxmlformats.org/officeDocument/2006/relationships/video" Target="https://www.youtube.com/embed/TZL3jHwENvw?feature=oembed"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TJLan-pJzfQ"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TJLan-pJzfQ" TargetMode="External"/><Relationship Id="rId2" Type="http://schemas.openxmlformats.org/officeDocument/2006/relationships/slideLayout" Target="../slideLayouts/slideLayout7.xml"/><Relationship Id="rId1" Type="http://schemas.openxmlformats.org/officeDocument/2006/relationships/video" Target="https://www.youtube.com/embed/TJLan-pJzfQ?feature=oembed"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5979E-7407-3B46-85DF-130FC2507918}"/>
              </a:ext>
            </a:extLst>
          </p:cNvPr>
          <p:cNvSpPr>
            <a:spLocks noGrp="1"/>
          </p:cNvSpPr>
          <p:nvPr>
            <p:ph type="ctrTitle"/>
          </p:nvPr>
        </p:nvSpPr>
        <p:spPr/>
        <p:txBody>
          <a:bodyPr>
            <a:normAutofit/>
          </a:bodyPr>
          <a:lstStyle/>
          <a:p>
            <a:r>
              <a:rPr lang="en-US" sz="4400" dirty="0"/>
              <a:t>Living in a cracked creation</a:t>
            </a:r>
          </a:p>
        </p:txBody>
      </p:sp>
      <p:sp>
        <p:nvSpPr>
          <p:cNvPr id="3" name="Subtitle 2">
            <a:extLst>
              <a:ext uri="{FF2B5EF4-FFF2-40B4-BE49-F238E27FC236}">
                <a16:creationId xmlns:a16="http://schemas.microsoft.com/office/drawing/2014/main" id="{C7677D6F-089D-6B43-BA9D-0A80E23B27E8}"/>
              </a:ext>
            </a:extLst>
          </p:cNvPr>
          <p:cNvSpPr>
            <a:spLocks noGrp="1"/>
          </p:cNvSpPr>
          <p:nvPr>
            <p:ph type="subTitle" idx="1"/>
          </p:nvPr>
        </p:nvSpPr>
        <p:spPr/>
        <p:txBody>
          <a:bodyPr>
            <a:normAutofit fontScale="92500"/>
          </a:bodyPr>
          <a:lstStyle/>
          <a:p>
            <a:r>
              <a:rPr lang="en-US" dirty="0">
                <a:solidFill>
                  <a:srgbClr val="FFC000"/>
                </a:solidFill>
              </a:rPr>
              <a:t>      </a:t>
            </a:r>
            <a:r>
              <a:rPr lang="en-US" sz="2800" dirty="0">
                <a:solidFill>
                  <a:srgbClr val="FFC000"/>
                </a:solidFill>
              </a:rPr>
              <a:t>The Power and the Promise of Evil, Suffering, and Sin</a:t>
            </a:r>
          </a:p>
        </p:txBody>
      </p:sp>
    </p:spTree>
    <p:extLst>
      <p:ext uri="{BB962C8B-B14F-4D97-AF65-F5344CB8AC3E}">
        <p14:creationId xmlns:p14="http://schemas.microsoft.com/office/powerpoint/2010/main" val="33062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5FED1F-DCFB-DC4E-AC75-28AC30DE344C}"/>
              </a:ext>
            </a:extLst>
          </p:cNvPr>
          <p:cNvSpPr txBox="1"/>
          <p:nvPr/>
        </p:nvSpPr>
        <p:spPr>
          <a:xfrm>
            <a:off x="1292087" y="1659835"/>
            <a:ext cx="10495722" cy="2677656"/>
          </a:xfrm>
          <a:prstGeom prst="rect">
            <a:avLst/>
          </a:prstGeom>
          <a:noFill/>
        </p:spPr>
        <p:txBody>
          <a:bodyPr wrap="square" rtlCol="0">
            <a:spAutoFit/>
          </a:bodyPr>
          <a:lstStyle/>
          <a:p>
            <a:pPr algn="ctr"/>
            <a:r>
              <a:rPr lang="en-US" sz="2800" dirty="0">
                <a:solidFill>
                  <a:srgbClr val="FFC000"/>
                </a:solidFill>
              </a:rPr>
              <a:t>WHAT IS NEW TO YOU IN THE PRESENTATION?</a:t>
            </a:r>
            <a:br>
              <a:rPr lang="en-US" sz="2800" dirty="0">
                <a:solidFill>
                  <a:srgbClr val="FFC000"/>
                </a:solidFill>
              </a:rPr>
            </a:br>
            <a:br>
              <a:rPr lang="en-US" sz="2800" dirty="0">
                <a:solidFill>
                  <a:srgbClr val="FFC000"/>
                </a:solidFill>
              </a:rPr>
            </a:br>
            <a:r>
              <a:rPr lang="en-US" sz="2800" dirty="0">
                <a:solidFill>
                  <a:srgbClr val="FFC000"/>
                </a:solidFill>
              </a:rPr>
              <a:t>WHAT DO YOU FIND ESPECIALLY HELPFUL?</a:t>
            </a:r>
            <a:br>
              <a:rPr lang="en-US" sz="2800" dirty="0">
                <a:solidFill>
                  <a:srgbClr val="FFC000"/>
                </a:solidFill>
              </a:rPr>
            </a:br>
            <a:br>
              <a:rPr lang="en-US" sz="2800" dirty="0">
                <a:solidFill>
                  <a:srgbClr val="FFC000"/>
                </a:solidFill>
              </a:rPr>
            </a:br>
            <a:r>
              <a:rPr lang="en-US" sz="2800" dirty="0">
                <a:solidFill>
                  <a:srgbClr val="FFC000"/>
                </a:solidFill>
              </a:rPr>
              <a:t>WHAT ADDITIONAL QUESTIONS ARE RAISED FOR YOU?</a:t>
            </a:r>
            <a:br>
              <a:rPr lang="en-US" sz="2800" dirty="0">
                <a:solidFill>
                  <a:srgbClr val="FFC000"/>
                </a:solidFill>
              </a:rPr>
            </a:br>
            <a:endParaRPr lang="en-US" sz="2800" dirty="0"/>
          </a:p>
        </p:txBody>
      </p:sp>
    </p:spTree>
    <p:extLst>
      <p:ext uri="{BB962C8B-B14F-4D97-AF65-F5344CB8AC3E}">
        <p14:creationId xmlns:p14="http://schemas.microsoft.com/office/powerpoint/2010/main" val="1357937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D2FAF2-F5C7-B449-B388-94845F90D0BA}"/>
              </a:ext>
            </a:extLst>
          </p:cNvPr>
          <p:cNvSpPr txBox="1"/>
          <p:nvPr/>
        </p:nvSpPr>
        <p:spPr>
          <a:xfrm>
            <a:off x="467139" y="1262269"/>
            <a:ext cx="11449877" cy="4985980"/>
          </a:xfrm>
          <a:prstGeom prst="rect">
            <a:avLst/>
          </a:prstGeom>
          <a:noFill/>
        </p:spPr>
        <p:txBody>
          <a:bodyPr wrap="square" rtlCol="0">
            <a:spAutoFit/>
          </a:bodyPr>
          <a:lstStyle/>
          <a:p>
            <a:r>
              <a:rPr lang="en-US" sz="2000" dirty="0"/>
              <a:t>EATING FROM THE TREE OF KNOWLEDGE OF GOOD AND BAD LED TO BROKEN RELATIONSHIP</a:t>
            </a:r>
          </a:p>
          <a:p>
            <a:endParaRPr lang="en-US" sz="2000" dirty="0"/>
          </a:p>
          <a:p>
            <a:pPr marL="457200"/>
            <a:r>
              <a:rPr lang="en-US" sz="2000" dirty="0">
                <a:solidFill>
                  <a:srgbClr val="FFC000"/>
                </a:solidFill>
              </a:rPr>
              <a:t>Burning Bush (Exodus 3) and Sinai/Ten Commandments (Exodus 20)</a:t>
            </a:r>
          </a:p>
          <a:p>
            <a:endParaRPr lang="en-US" sz="2000" dirty="0"/>
          </a:p>
          <a:p>
            <a:pPr marL="457200"/>
            <a:r>
              <a:rPr lang="en-US" sz="2000" dirty="0">
                <a:solidFill>
                  <a:srgbClr val="FFC000"/>
                </a:solidFill>
              </a:rPr>
              <a:t>PSALM 1:1-3</a:t>
            </a:r>
          </a:p>
          <a:p>
            <a:pPr marL="457200"/>
            <a:r>
              <a:rPr lang="en-US" dirty="0"/>
              <a:t>Happy are those</a:t>
            </a:r>
            <a:br>
              <a:rPr lang="en-US" sz="2000" dirty="0"/>
            </a:br>
            <a:r>
              <a:rPr lang="en-US" dirty="0"/>
              <a:t>   who do not follow the advice of the wicked,</a:t>
            </a:r>
            <a:br>
              <a:rPr lang="en-US" sz="2000" dirty="0"/>
            </a:br>
            <a:r>
              <a:rPr lang="en-US" dirty="0"/>
              <a:t>or take the path that sinners tread,</a:t>
            </a:r>
            <a:br>
              <a:rPr lang="en-US" sz="2000" dirty="0"/>
            </a:br>
            <a:r>
              <a:rPr lang="en-US" dirty="0"/>
              <a:t>   or sit in the seat of scoffers; </a:t>
            </a:r>
            <a:br>
              <a:rPr lang="en-US" sz="2000" dirty="0"/>
            </a:br>
            <a:r>
              <a:rPr lang="en-US" dirty="0"/>
              <a:t>but their delight is in the law of the </a:t>
            </a:r>
            <a:r>
              <a:rPr lang="en-US" cap="small" dirty="0"/>
              <a:t>Lord</a:t>
            </a:r>
            <a:r>
              <a:rPr lang="en-US" dirty="0"/>
              <a:t>,</a:t>
            </a:r>
            <a:br>
              <a:rPr lang="en-US" sz="2000" dirty="0"/>
            </a:br>
            <a:r>
              <a:rPr lang="en-US" dirty="0"/>
              <a:t>   and on his law they meditate day and night. </a:t>
            </a:r>
            <a:br>
              <a:rPr lang="en-US" sz="2000" dirty="0"/>
            </a:br>
            <a:r>
              <a:rPr lang="en-US" dirty="0">
                <a:solidFill>
                  <a:srgbClr val="FFC000"/>
                </a:solidFill>
              </a:rPr>
              <a:t>They are like trees</a:t>
            </a:r>
            <a:br>
              <a:rPr lang="en-US" sz="2000" dirty="0">
                <a:solidFill>
                  <a:srgbClr val="FFC000"/>
                </a:solidFill>
              </a:rPr>
            </a:br>
            <a:r>
              <a:rPr lang="en-US" dirty="0">
                <a:solidFill>
                  <a:srgbClr val="FFC000"/>
                </a:solidFill>
              </a:rPr>
              <a:t>   planted by streams of water</a:t>
            </a:r>
            <a:r>
              <a:rPr lang="en-US" dirty="0"/>
              <a:t>,</a:t>
            </a:r>
            <a:br>
              <a:rPr lang="en-US" sz="2000" dirty="0"/>
            </a:br>
            <a:r>
              <a:rPr lang="en-US" dirty="0"/>
              <a:t>which yield their fruit in its season,</a:t>
            </a:r>
            <a:br>
              <a:rPr lang="en-US" sz="2000" dirty="0"/>
            </a:br>
            <a:r>
              <a:rPr lang="en-US" dirty="0"/>
              <a:t>   and their leaves do not wither.</a:t>
            </a:r>
            <a:br>
              <a:rPr lang="en-US" sz="2000" dirty="0"/>
            </a:br>
            <a:r>
              <a:rPr lang="en-US" dirty="0"/>
              <a:t>In all that they do, they prosper. </a:t>
            </a:r>
            <a:endParaRPr lang="en-US" sz="2000" dirty="0"/>
          </a:p>
          <a:p>
            <a:endParaRPr lang="en-US" sz="2000" dirty="0"/>
          </a:p>
        </p:txBody>
      </p:sp>
    </p:spTree>
    <p:extLst>
      <p:ext uri="{BB962C8B-B14F-4D97-AF65-F5344CB8AC3E}">
        <p14:creationId xmlns:p14="http://schemas.microsoft.com/office/powerpoint/2010/main" val="197063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DE63B5-9ECE-D840-918A-542809FDEA04}"/>
              </a:ext>
            </a:extLst>
          </p:cNvPr>
          <p:cNvSpPr txBox="1"/>
          <p:nvPr/>
        </p:nvSpPr>
        <p:spPr>
          <a:xfrm>
            <a:off x="904461" y="1391478"/>
            <a:ext cx="10942982" cy="3539430"/>
          </a:xfrm>
          <a:prstGeom prst="rect">
            <a:avLst/>
          </a:prstGeom>
          <a:noFill/>
        </p:spPr>
        <p:txBody>
          <a:bodyPr wrap="square" rtlCol="0">
            <a:spAutoFit/>
          </a:bodyPr>
          <a:lstStyle/>
          <a:p>
            <a:r>
              <a:rPr lang="en-US" sz="2800" dirty="0">
                <a:solidFill>
                  <a:schemeClr val="accent6">
                    <a:lumMod val="20000"/>
                    <a:lumOff val="80000"/>
                  </a:schemeClr>
                </a:solidFill>
              </a:rPr>
              <a:t>JESUS IS THE TREE OF LIFE</a:t>
            </a:r>
          </a:p>
          <a:p>
            <a:endParaRPr lang="en-US" sz="2800" dirty="0">
              <a:solidFill>
                <a:schemeClr val="accent6">
                  <a:lumMod val="20000"/>
                  <a:lumOff val="80000"/>
                </a:schemeClr>
              </a:solidFill>
            </a:endParaRPr>
          </a:p>
          <a:p>
            <a:r>
              <a:rPr lang="en-US" sz="2800" dirty="0">
                <a:solidFill>
                  <a:schemeClr val="accent6">
                    <a:lumMod val="20000"/>
                    <a:lumOff val="80000"/>
                  </a:schemeClr>
                </a:solidFill>
              </a:rPr>
              <a:t>HE WAS CUT DOWN AND WENT THROUGH DEATH TO NEW LIFE</a:t>
            </a:r>
          </a:p>
          <a:p>
            <a:endParaRPr lang="en-US" sz="2800" dirty="0">
              <a:solidFill>
                <a:schemeClr val="accent6">
                  <a:lumMod val="20000"/>
                  <a:lumOff val="80000"/>
                </a:schemeClr>
              </a:solidFill>
            </a:endParaRPr>
          </a:p>
          <a:p>
            <a:r>
              <a:rPr lang="en-US" sz="2800" dirty="0">
                <a:solidFill>
                  <a:schemeClr val="accent6">
                    <a:lumMod val="20000"/>
                    <a:lumOff val="80000"/>
                  </a:schemeClr>
                </a:solidFill>
              </a:rPr>
              <a:t>THOSE WHO EAT OF THIS NEW TREE GO THROUGH DEATH TO NEW LIFE</a:t>
            </a:r>
          </a:p>
          <a:p>
            <a:endParaRPr lang="en-US" sz="2800" dirty="0">
              <a:solidFill>
                <a:schemeClr val="accent6">
                  <a:lumMod val="20000"/>
                  <a:lumOff val="80000"/>
                </a:schemeClr>
              </a:solidFill>
            </a:endParaRPr>
          </a:p>
          <a:p>
            <a:r>
              <a:rPr lang="en-US" sz="2800" dirty="0">
                <a:solidFill>
                  <a:srgbClr val="FFC000"/>
                </a:solidFill>
              </a:rPr>
              <a:t>ROMANS 6:1-11</a:t>
            </a:r>
          </a:p>
        </p:txBody>
      </p:sp>
    </p:spTree>
    <p:extLst>
      <p:ext uri="{BB962C8B-B14F-4D97-AF65-F5344CB8AC3E}">
        <p14:creationId xmlns:p14="http://schemas.microsoft.com/office/powerpoint/2010/main" val="1103681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89B601-4E92-5D40-B87A-B3DEF287B6BF}"/>
              </a:ext>
            </a:extLst>
          </p:cNvPr>
          <p:cNvSpPr txBox="1"/>
          <p:nvPr/>
        </p:nvSpPr>
        <p:spPr>
          <a:xfrm>
            <a:off x="685800" y="824948"/>
            <a:ext cx="10813774" cy="4401205"/>
          </a:xfrm>
          <a:prstGeom prst="rect">
            <a:avLst/>
          </a:prstGeom>
          <a:noFill/>
        </p:spPr>
        <p:txBody>
          <a:bodyPr wrap="square" rtlCol="0">
            <a:spAutoFit/>
          </a:bodyPr>
          <a:lstStyle/>
          <a:p>
            <a:r>
              <a:rPr lang="en-US" sz="2000" dirty="0"/>
              <a:t>6What then are we to say? Should we continue in sin in order that grace may abound? </a:t>
            </a:r>
            <a:r>
              <a:rPr lang="en-US" sz="2000" baseline="30000" dirty="0"/>
              <a:t>2</a:t>
            </a:r>
            <a:r>
              <a:rPr lang="en-US" sz="2000" dirty="0"/>
              <a:t>By no means! How can we who died to sin go on living in it? </a:t>
            </a:r>
            <a:r>
              <a:rPr lang="en-US" sz="2000" baseline="30000" dirty="0"/>
              <a:t>3</a:t>
            </a:r>
            <a:r>
              <a:rPr lang="en-US" sz="2000" dirty="0"/>
              <a:t>Do you not know that all of us who have been baptized into Christ Jesus were baptized into his death? </a:t>
            </a:r>
            <a:r>
              <a:rPr lang="en-US" sz="2000" baseline="30000" dirty="0"/>
              <a:t>4</a:t>
            </a:r>
            <a:r>
              <a:rPr lang="en-US" sz="2000" dirty="0"/>
              <a:t>Therefore we have been buried with him by baptism into death, so that, just as Christ was raised from the dead by the glory of the Father, so we too might walk in newness of life.</a:t>
            </a:r>
          </a:p>
          <a:p>
            <a:r>
              <a:rPr lang="en-US" sz="2000" dirty="0"/>
              <a:t>5 For if we have been united with him in a death like his, we will certainly be united with him in a resurrection like his. </a:t>
            </a:r>
            <a:r>
              <a:rPr lang="en-US" sz="2000" baseline="30000" dirty="0"/>
              <a:t>6</a:t>
            </a:r>
            <a:r>
              <a:rPr lang="en-US" sz="2000" dirty="0"/>
              <a:t>We know that our old self was crucified with him so that the body of sin might be destroyed, and we might no longer be enslaved to sin. </a:t>
            </a:r>
            <a:r>
              <a:rPr lang="en-US" sz="2000" baseline="30000" dirty="0"/>
              <a:t>7</a:t>
            </a:r>
            <a:r>
              <a:rPr lang="en-US" sz="2000" dirty="0"/>
              <a:t>For whoever has died is freed from sin. </a:t>
            </a:r>
            <a:r>
              <a:rPr lang="en-US" sz="2000" baseline="30000" dirty="0"/>
              <a:t>8</a:t>
            </a:r>
            <a:r>
              <a:rPr lang="en-US" sz="2000" dirty="0"/>
              <a:t>But if we have died with Christ, we believe that we will also live with him. </a:t>
            </a:r>
            <a:r>
              <a:rPr lang="en-US" sz="2000" baseline="30000" dirty="0"/>
              <a:t>9</a:t>
            </a:r>
            <a:r>
              <a:rPr lang="en-US" sz="2000" dirty="0"/>
              <a:t>We know that Christ, being raised from the dead, will never die again; death no longer has dominion over him. </a:t>
            </a:r>
            <a:r>
              <a:rPr lang="en-US" sz="2000" baseline="30000" dirty="0"/>
              <a:t>10</a:t>
            </a:r>
            <a:r>
              <a:rPr lang="en-US" sz="2000" dirty="0"/>
              <a:t>The death he died, he died to sin, once for all; but the life he lives, he lives to God. </a:t>
            </a:r>
            <a:r>
              <a:rPr lang="en-US" sz="2000" baseline="30000" dirty="0"/>
              <a:t>11</a:t>
            </a:r>
            <a:r>
              <a:rPr lang="en-US" sz="2000" dirty="0"/>
              <a:t>So you also must consider yourselves dead to sin and alive to God in Christ Jesus.</a:t>
            </a:r>
          </a:p>
        </p:txBody>
      </p:sp>
    </p:spTree>
    <p:extLst>
      <p:ext uri="{BB962C8B-B14F-4D97-AF65-F5344CB8AC3E}">
        <p14:creationId xmlns:p14="http://schemas.microsoft.com/office/powerpoint/2010/main" val="1564396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840A72-95F4-2F43-971F-3ABF0E85149D}"/>
              </a:ext>
            </a:extLst>
          </p:cNvPr>
          <p:cNvSpPr txBox="1"/>
          <p:nvPr/>
        </p:nvSpPr>
        <p:spPr>
          <a:xfrm>
            <a:off x="1252330" y="1798983"/>
            <a:ext cx="9899374" cy="3385542"/>
          </a:xfrm>
          <a:prstGeom prst="rect">
            <a:avLst/>
          </a:prstGeom>
          <a:noFill/>
        </p:spPr>
        <p:txBody>
          <a:bodyPr wrap="square" rtlCol="0">
            <a:spAutoFit/>
          </a:bodyPr>
          <a:lstStyle/>
          <a:p>
            <a:pPr algn="ctr"/>
            <a:r>
              <a:rPr lang="en-US" sz="4000" dirty="0"/>
              <a:t>FINAL THOUGHTS?</a:t>
            </a:r>
          </a:p>
          <a:p>
            <a:pPr algn="ctr"/>
            <a:endParaRPr lang="en-US" sz="4000" dirty="0"/>
          </a:p>
          <a:p>
            <a:pPr algn="ctr"/>
            <a:endParaRPr lang="en-US" sz="4000" dirty="0"/>
          </a:p>
          <a:p>
            <a:pPr algn="ctr"/>
            <a:r>
              <a:rPr lang="en-US" sz="4000" dirty="0">
                <a:solidFill>
                  <a:srgbClr val="FFC000"/>
                </a:solidFill>
              </a:rPr>
              <a:t>LOOKING AHEAD . . . .</a:t>
            </a:r>
          </a:p>
          <a:p>
            <a:pPr algn="ctr"/>
            <a:r>
              <a:rPr lang="en-US" i="1" dirty="0">
                <a:solidFill>
                  <a:srgbClr val="FFC000"/>
                </a:solidFill>
              </a:rPr>
              <a:t>SEPTEMBER 20: </a:t>
            </a:r>
            <a:r>
              <a:rPr lang="en-US" i="1" dirty="0"/>
              <a:t>“When Being Doubtful IS Being Faithful”</a:t>
            </a:r>
            <a:r>
              <a:rPr lang="en-US" dirty="0"/>
              <a:t> – a presentation and discussion facilitated by Peter Christ, Prince of Peace’s Lead Pastor. The inspiration for this session comes from </a:t>
            </a:r>
            <a:r>
              <a:rPr lang="en-US" dirty="0">
                <a:hlinkClick r:id="rId2"/>
              </a:rPr>
              <a:t>this resource</a:t>
            </a:r>
            <a:r>
              <a:rPr lang="en-US" dirty="0"/>
              <a:t> published by the Women of the ELCA (WELCA).</a:t>
            </a:r>
            <a:endParaRPr lang="en-US" sz="2000" dirty="0">
              <a:solidFill>
                <a:srgbClr val="FFC000"/>
              </a:solidFill>
            </a:endParaRPr>
          </a:p>
        </p:txBody>
      </p:sp>
    </p:spTree>
    <p:extLst>
      <p:ext uri="{BB962C8B-B14F-4D97-AF65-F5344CB8AC3E}">
        <p14:creationId xmlns:p14="http://schemas.microsoft.com/office/powerpoint/2010/main" val="187384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597AB-22BF-6D46-AC89-AEBF142F40E5}"/>
              </a:ext>
            </a:extLst>
          </p:cNvPr>
          <p:cNvSpPr>
            <a:spLocks noGrp="1"/>
          </p:cNvSpPr>
          <p:nvPr>
            <p:ph type="title"/>
          </p:nvPr>
        </p:nvSpPr>
        <p:spPr>
          <a:xfrm>
            <a:off x="2895600" y="764372"/>
            <a:ext cx="8610600" cy="4582879"/>
          </a:xfrm>
        </p:spPr>
        <p:txBody>
          <a:bodyPr>
            <a:normAutofit/>
          </a:bodyPr>
          <a:lstStyle/>
          <a:p>
            <a:pPr algn="ctr"/>
            <a:r>
              <a:rPr lang="en-US" sz="2800" dirty="0"/>
              <a:t>Creation (our World) is </a:t>
            </a:r>
            <a:r>
              <a:rPr lang="en-US" sz="2800" dirty="0">
                <a:solidFill>
                  <a:srgbClr val="FFC000"/>
                </a:solidFill>
              </a:rPr>
              <a:t>Cracked.</a:t>
            </a:r>
            <a:br>
              <a:rPr lang="en-US" sz="2800" dirty="0">
                <a:solidFill>
                  <a:srgbClr val="FFC000"/>
                </a:solidFill>
              </a:rPr>
            </a:br>
            <a:br>
              <a:rPr lang="en-US" sz="2800" dirty="0">
                <a:solidFill>
                  <a:srgbClr val="FFC000"/>
                </a:solidFill>
              </a:rPr>
            </a:br>
            <a:br>
              <a:rPr lang="en-US" sz="2800" dirty="0">
                <a:solidFill>
                  <a:srgbClr val="FFC000"/>
                </a:solidFill>
              </a:rPr>
            </a:br>
            <a:br>
              <a:rPr lang="en-US" sz="2800" dirty="0">
                <a:solidFill>
                  <a:srgbClr val="FFC000"/>
                </a:solidFill>
              </a:rPr>
            </a:br>
            <a:r>
              <a:rPr lang="en-US" sz="2800" dirty="0">
                <a:solidFill>
                  <a:srgbClr val="FFC000"/>
                </a:solidFill>
              </a:rPr>
              <a:t>Why?</a:t>
            </a:r>
            <a:br>
              <a:rPr lang="en-US" sz="2800" dirty="0">
                <a:solidFill>
                  <a:srgbClr val="FFC000"/>
                </a:solidFill>
              </a:rPr>
            </a:br>
            <a:br>
              <a:rPr lang="en-US" sz="2800" dirty="0">
                <a:solidFill>
                  <a:srgbClr val="FFC000"/>
                </a:solidFill>
              </a:rPr>
            </a:br>
            <a:r>
              <a:rPr lang="en-US" sz="2800" dirty="0"/>
              <a:t>Genesis</a:t>
            </a:r>
            <a:r>
              <a:rPr lang="en-US" sz="2800" dirty="0">
                <a:solidFill>
                  <a:srgbClr val="FFC000"/>
                </a:solidFill>
              </a:rPr>
              <a:t> </a:t>
            </a:r>
            <a:r>
              <a:rPr lang="en-US" sz="2800" dirty="0"/>
              <a:t>1 calls God’s creation “</a:t>
            </a:r>
            <a:r>
              <a:rPr lang="en-US" sz="2800" dirty="0">
                <a:solidFill>
                  <a:srgbClr val="FFC000"/>
                </a:solidFill>
              </a:rPr>
              <a:t>Good</a:t>
            </a:r>
            <a:r>
              <a:rPr lang="en-US" sz="2800" dirty="0"/>
              <a:t>”</a:t>
            </a:r>
            <a:br>
              <a:rPr lang="en-US" sz="2800" dirty="0"/>
            </a:br>
            <a:br>
              <a:rPr lang="en-US" sz="2800" dirty="0"/>
            </a:br>
            <a:r>
              <a:rPr lang="en-US" sz="2800" dirty="0"/>
              <a:t>genesis 3 introduces sin and “</a:t>
            </a:r>
            <a:r>
              <a:rPr lang="en-US" sz="2800" dirty="0">
                <a:solidFill>
                  <a:srgbClr val="FFC000"/>
                </a:solidFill>
              </a:rPr>
              <a:t>the fall</a:t>
            </a:r>
            <a:r>
              <a:rPr lang="en-US" sz="2800" dirty="0"/>
              <a:t>”</a:t>
            </a:r>
          </a:p>
        </p:txBody>
      </p:sp>
    </p:spTree>
    <p:extLst>
      <p:ext uri="{BB962C8B-B14F-4D97-AF65-F5344CB8AC3E}">
        <p14:creationId xmlns:p14="http://schemas.microsoft.com/office/powerpoint/2010/main" val="2707546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F7E44C-1442-B44C-8068-90401D3BBE70}"/>
              </a:ext>
            </a:extLst>
          </p:cNvPr>
          <p:cNvSpPr txBox="1"/>
          <p:nvPr/>
        </p:nvSpPr>
        <p:spPr>
          <a:xfrm>
            <a:off x="347870" y="1401418"/>
            <a:ext cx="10436087" cy="3170099"/>
          </a:xfrm>
          <a:prstGeom prst="rect">
            <a:avLst/>
          </a:prstGeom>
          <a:noFill/>
        </p:spPr>
        <p:txBody>
          <a:bodyPr wrap="square" rtlCol="0">
            <a:spAutoFit/>
          </a:bodyPr>
          <a:lstStyle/>
          <a:p>
            <a:pPr algn="ctr"/>
            <a:r>
              <a:rPr lang="en-US" sz="4000" dirty="0">
                <a:solidFill>
                  <a:srgbClr val="FFC000"/>
                </a:solidFill>
              </a:rPr>
              <a:t>THORNY THEOLOGICAL QUESTIONS</a:t>
            </a:r>
          </a:p>
          <a:p>
            <a:pPr algn="ctr"/>
            <a:endParaRPr lang="en-US" sz="4000" dirty="0">
              <a:solidFill>
                <a:srgbClr val="FFC000"/>
              </a:solidFill>
            </a:endParaRPr>
          </a:p>
          <a:p>
            <a:pPr algn="ctr"/>
            <a:r>
              <a:rPr lang="en-US" sz="2400" dirty="0"/>
              <a:t>WHY DOES EVIL EXIST?</a:t>
            </a:r>
          </a:p>
          <a:p>
            <a:pPr algn="ctr"/>
            <a:endParaRPr lang="en-US" sz="2400" dirty="0"/>
          </a:p>
          <a:p>
            <a:pPr algn="ctr"/>
            <a:r>
              <a:rPr lang="en-US" sz="2400" dirty="0"/>
              <a:t>WHO IS RESPONSIBLE FOR EVIL, SIN, AND SUFFERING?</a:t>
            </a:r>
          </a:p>
          <a:p>
            <a:pPr algn="ctr"/>
            <a:endParaRPr lang="en-US" sz="2400" dirty="0"/>
          </a:p>
          <a:p>
            <a:pPr algn="ctr"/>
            <a:r>
              <a:rPr lang="en-US" sz="2400" dirty="0"/>
              <a:t>WHY DOES GOD ALLOW EVIL, SIN, AND SUFFERING TO EXIST?</a:t>
            </a:r>
          </a:p>
        </p:txBody>
      </p:sp>
    </p:spTree>
    <p:extLst>
      <p:ext uri="{BB962C8B-B14F-4D97-AF65-F5344CB8AC3E}">
        <p14:creationId xmlns:p14="http://schemas.microsoft.com/office/powerpoint/2010/main" val="215425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F11B51-03EF-9247-8E79-8CA4798BFE15}"/>
              </a:ext>
            </a:extLst>
          </p:cNvPr>
          <p:cNvSpPr txBox="1"/>
          <p:nvPr/>
        </p:nvSpPr>
        <p:spPr>
          <a:xfrm>
            <a:off x="844826" y="1306003"/>
            <a:ext cx="10863470" cy="646331"/>
          </a:xfrm>
          <a:prstGeom prst="rect">
            <a:avLst/>
          </a:prstGeom>
          <a:noFill/>
        </p:spPr>
        <p:txBody>
          <a:bodyPr wrap="square" rtlCol="0">
            <a:spAutoFit/>
          </a:bodyPr>
          <a:lstStyle/>
          <a:p>
            <a:r>
              <a:rPr lang="en-US" u="sng" dirty="0">
                <a:hlinkClick r:id="rId2">
                  <a:extLst>
                    <a:ext uri="{A12FA001-AC4F-418D-AE19-62706E023703}">
                      <ahyp:hlinkClr xmlns:ahyp="http://schemas.microsoft.com/office/drawing/2018/hyperlinkcolor" val="tx"/>
                    </a:ext>
                  </a:extLst>
                </a:hlinkClick>
              </a:rPr>
              <a:t>https://www.stevethomason.net/2015/08/14/terence-fretheim-on-suffering-sin-and-evil/</a:t>
            </a:r>
            <a:endParaRPr lang="en-US" dirty="0"/>
          </a:p>
          <a:p>
            <a:endParaRPr lang="en-US" dirty="0"/>
          </a:p>
        </p:txBody>
      </p:sp>
      <p:sp>
        <p:nvSpPr>
          <p:cNvPr id="3" name="TextBox 2">
            <a:extLst>
              <a:ext uri="{FF2B5EF4-FFF2-40B4-BE49-F238E27FC236}">
                <a16:creationId xmlns:a16="http://schemas.microsoft.com/office/drawing/2014/main" id="{8E906C1A-3BF5-3D48-8826-4EA5509D3F44}"/>
              </a:ext>
            </a:extLst>
          </p:cNvPr>
          <p:cNvSpPr txBox="1"/>
          <p:nvPr/>
        </p:nvSpPr>
        <p:spPr>
          <a:xfrm>
            <a:off x="1013791" y="2274838"/>
            <a:ext cx="10376452" cy="3046988"/>
          </a:xfrm>
          <a:prstGeom prst="rect">
            <a:avLst/>
          </a:prstGeom>
          <a:noFill/>
        </p:spPr>
        <p:txBody>
          <a:bodyPr wrap="square" rtlCol="0">
            <a:spAutoFit/>
          </a:bodyPr>
          <a:lstStyle/>
          <a:p>
            <a:pPr algn="ctr"/>
            <a:r>
              <a:rPr lang="en-US" sz="2400" dirty="0">
                <a:solidFill>
                  <a:srgbClr val="FFC000"/>
                </a:solidFill>
              </a:rPr>
              <a:t>THINK ABOUT . . .</a:t>
            </a:r>
          </a:p>
          <a:p>
            <a:pPr algn="ctr"/>
            <a:endParaRPr lang="en-US" sz="2400" dirty="0">
              <a:solidFill>
                <a:srgbClr val="FFC000"/>
              </a:solidFill>
            </a:endParaRPr>
          </a:p>
          <a:p>
            <a:pPr algn="ctr"/>
            <a:r>
              <a:rPr lang="en-US" sz="2400" dirty="0">
                <a:solidFill>
                  <a:srgbClr val="FFC000"/>
                </a:solidFill>
              </a:rPr>
              <a:t>WHAT IS NEW TO YOU IN THE PRESENTATION?</a:t>
            </a:r>
          </a:p>
          <a:p>
            <a:pPr algn="ctr"/>
            <a:endParaRPr lang="en-US" sz="2400" dirty="0">
              <a:solidFill>
                <a:srgbClr val="FFC000"/>
              </a:solidFill>
            </a:endParaRPr>
          </a:p>
          <a:p>
            <a:pPr algn="ctr"/>
            <a:r>
              <a:rPr lang="en-US" sz="2400" dirty="0">
                <a:solidFill>
                  <a:srgbClr val="FFC000"/>
                </a:solidFill>
              </a:rPr>
              <a:t>WHAT DO YOU FIND ESPECIALLY HELPFUL?</a:t>
            </a:r>
          </a:p>
          <a:p>
            <a:pPr algn="ctr"/>
            <a:endParaRPr lang="en-US" sz="2400" dirty="0">
              <a:solidFill>
                <a:srgbClr val="FFC000"/>
              </a:solidFill>
            </a:endParaRPr>
          </a:p>
          <a:p>
            <a:pPr algn="ctr"/>
            <a:r>
              <a:rPr lang="en-US" sz="2400" dirty="0">
                <a:solidFill>
                  <a:srgbClr val="FFC000"/>
                </a:solidFill>
              </a:rPr>
              <a:t>WHAT ADDITIONAL QUESTIONS ARE RAISED FOR YOU?</a:t>
            </a:r>
          </a:p>
          <a:p>
            <a:pPr algn="ctr"/>
            <a:endParaRPr lang="en-US" sz="2400" dirty="0">
              <a:solidFill>
                <a:srgbClr val="FFC000"/>
              </a:solidFill>
            </a:endParaRPr>
          </a:p>
        </p:txBody>
      </p:sp>
    </p:spTree>
    <p:extLst>
      <p:ext uri="{BB962C8B-B14F-4D97-AF65-F5344CB8AC3E}">
        <p14:creationId xmlns:p14="http://schemas.microsoft.com/office/powerpoint/2010/main" val="3150731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F11B51-03EF-9247-8E79-8CA4798BFE15}"/>
              </a:ext>
            </a:extLst>
          </p:cNvPr>
          <p:cNvSpPr txBox="1"/>
          <p:nvPr/>
        </p:nvSpPr>
        <p:spPr>
          <a:xfrm>
            <a:off x="844826" y="1306003"/>
            <a:ext cx="10863470" cy="646331"/>
          </a:xfrm>
          <a:prstGeom prst="rect">
            <a:avLst/>
          </a:prstGeom>
          <a:noFill/>
        </p:spPr>
        <p:txBody>
          <a:bodyPr wrap="square" rtlCol="0">
            <a:spAutoFit/>
          </a:bodyPr>
          <a:lstStyle/>
          <a:p>
            <a:r>
              <a:rPr lang="en-US" u="sng" dirty="0">
                <a:hlinkClick r:id="rId3">
                  <a:extLst>
                    <a:ext uri="{A12FA001-AC4F-418D-AE19-62706E023703}">
                      <ahyp:hlinkClr xmlns:ahyp="http://schemas.microsoft.com/office/drawing/2018/hyperlinkcolor" val="tx"/>
                    </a:ext>
                  </a:extLst>
                </a:hlinkClick>
              </a:rPr>
              <a:t>https://www.stevethomason.net/2015/08/14/terence-fretheim-on-suffering-sin-and-evil/</a:t>
            </a:r>
            <a:endParaRPr lang="en-US" dirty="0"/>
          </a:p>
          <a:p>
            <a:endParaRPr lang="en-US" dirty="0"/>
          </a:p>
        </p:txBody>
      </p:sp>
      <p:sp>
        <p:nvSpPr>
          <p:cNvPr id="3" name="TextBox 2">
            <a:extLst>
              <a:ext uri="{FF2B5EF4-FFF2-40B4-BE49-F238E27FC236}">
                <a16:creationId xmlns:a16="http://schemas.microsoft.com/office/drawing/2014/main" id="{8E906C1A-3BF5-3D48-8826-4EA5509D3F44}"/>
              </a:ext>
            </a:extLst>
          </p:cNvPr>
          <p:cNvSpPr txBox="1"/>
          <p:nvPr/>
        </p:nvSpPr>
        <p:spPr>
          <a:xfrm>
            <a:off x="1013791" y="2274838"/>
            <a:ext cx="10376452" cy="3046988"/>
          </a:xfrm>
          <a:prstGeom prst="rect">
            <a:avLst/>
          </a:prstGeom>
          <a:noFill/>
        </p:spPr>
        <p:txBody>
          <a:bodyPr wrap="square" rtlCol="0">
            <a:spAutoFit/>
          </a:bodyPr>
          <a:lstStyle/>
          <a:p>
            <a:pPr algn="ctr"/>
            <a:r>
              <a:rPr lang="en-US" sz="2400" dirty="0">
                <a:solidFill>
                  <a:srgbClr val="FFC000"/>
                </a:solidFill>
              </a:rPr>
              <a:t>THINK ABOUT . . .</a:t>
            </a:r>
          </a:p>
          <a:p>
            <a:pPr algn="ctr"/>
            <a:endParaRPr lang="en-US" sz="2400" dirty="0">
              <a:solidFill>
                <a:srgbClr val="FFC000"/>
              </a:solidFill>
            </a:endParaRPr>
          </a:p>
          <a:p>
            <a:pPr algn="ctr"/>
            <a:r>
              <a:rPr lang="en-US" sz="2400" dirty="0">
                <a:solidFill>
                  <a:srgbClr val="FFC000"/>
                </a:solidFill>
              </a:rPr>
              <a:t>WHAT IS NEW TO YOU IN THE PRESENTATION?</a:t>
            </a:r>
          </a:p>
          <a:p>
            <a:pPr algn="ctr"/>
            <a:endParaRPr lang="en-US" sz="2400" dirty="0">
              <a:solidFill>
                <a:srgbClr val="FFC000"/>
              </a:solidFill>
            </a:endParaRPr>
          </a:p>
          <a:p>
            <a:pPr algn="ctr"/>
            <a:r>
              <a:rPr lang="en-US" sz="2400" dirty="0">
                <a:solidFill>
                  <a:srgbClr val="FFC000"/>
                </a:solidFill>
              </a:rPr>
              <a:t>WHAT DO YOU FIND ESPECIALLY HELPFUL?</a:t>
            </a:r>
          </a:p>
          <a:p>
            <a:pPr algn="ctr"/>
            <a:endParaRPr lang="en-US" sz="2400" dirty="0">
              <a:solidFill>
                <a:srgbClr val="FFC000"/>
              </a:solidFill>
            </a:endParaRPr>
          </a:p>
          <a:p>
            <a:pPr algn="ctr"/>
            <a:r>
              <a:rPr lang="en-US" sz="2400" dirty="0">
                <a:solidFill>
                  <a:srgbClr val="FFC000"/>
                </a:solidFill>
              </a:rPr>
              <a:t>WHAT ADDITIONAL QUESTIONS ARE RAISED FOR YOU?</a:t>
            </a:r>
          </a:p>
          <a:p>
            <a:pPr algn="ctr"/>
            <a:endParaRPr lang="en-US" sz="2400" dirty="0">
              <a:solidFill>
                <a:srgbClr val="FFC000"/>
              </a:solidFill>
            </a:endParaRPr>
          </a:p>
        </p:txBody>
      </p:sp>
      <p:pic>
        <p:nvPicPr>
          <p:cNvPr id="4" name="Online Media 3" descr="God, Suffering, and Evil">
            <a:hlinkClick r:id="" action="ppaction://media"/>
            <a:extLst>
              <a:ext uri="{FF2B5EF4-FFF2-40B4-BE49-F238E27FC236}">
                <a16:creationId xmlns:a16="http://schemas.microsoft.com/office/drawing/2014/main" id="{95DD02EE-EBEC-1B46-A5C7-21B20499FFBD}"/>
              </a:ext>
            </a:extLst>
          </p:cNvPr>
          <p:cNvPicPr>
            <a:picLocks noRot="1" noChangeAspect="1"/>
          </p:cNvPicPr>
          <p:nvPr>
            <a:videoFile r:link="rId1"/>
          </p:nvPr>
        </p:nvPicPr>
        <p:blipFill>
          <a:blip r:embed="rId4"/>
          <a:stretch>
            <a:fillRect/>
          </a:stretch>
        </p:blipFill>
        <p:spPr>
          <a:xfrm>
            <a:off x="228600" y="128587"/>
            <a:ext cx="11672888" cy="6566000"/>
          </a:xfrm>
          <a:prstGeom prst="rect">
            <a:avLst/>
          </a:prstGeom>
        </p:spPr>
      </p:pic>
    </p:spTree>
    <p:extLst>
      <p:ext uri="{BB962C8B-B14F-4D97-AF65-F5344CB8AC3E}">
        <p14:creationId xmlns:p14="http://schemas.microsoft.com/office/powerpoint/2010/main" val="205422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EF20E-0555-8F40-9D27-280C3243D3A2}"/>
              </a:ext>
            </a:extLst>
          </p:cNvPr>
          <p:cNvSpPr>
            <a:spLocks noGrp="1"/>
          </p:cNvSpPr>
          <p:nvPr>
            <p:ph type="title"/>
          </p:nvPr>
        </p:nvSpPr>
        <p:spPr>
          <a:xfrm>
            <a:off x="725557" y="764373"/>
            <a:ext cx="10780643" cy="4622636"/>
          </a:xfrm>
        </p:spPr>
        <p:txBody>
          <a:bodyPr>
            <a:noAutofit/>
          </a:bodyPr>
          <a:lstStyle/>
          <a:p>
            <a:pPr algn="ctr"/>
            <a:r>
              <a:rPr lang="en-US" sz="3200" dirty="0">
                <a:solidFill>
                  <a:srgbClr val="FFC000"/>
                </a:solidFill>
              </a:rPr>
              <a:t>WHAT IS NEW TO YOU IN THE PRESENTATION?</a:t>
            </a:r>
            <a:br>
              <a:rPr lang="en-US" sz="3200" dirty="0">
                <a:solidFill>
                  <a:srgbClr val="FFC000"/>
                </a:solidFill>
              </a:rPr>
            </a:br>
            <a:br>
              <a:rPr lang="en-US" sz="3200" dirty="0">
                <a:solidFill>
                  <a:srgbClr val="FFC000"/>
                </a:solidFill>
              </a:rPr>
            </a:br>
            <a:r>
              <a:rPr lang="en-US" sz="3200" dirty="0">
                <a:solidFill>
                  <a:srgbClr val="FFC000"/>
                </a:solidFill>
              </a:rPr>
              <a:t>WHAT DO YOU FIND ESPECIALLY HELPFUL?</a:t>
            </a:r>
            <a:br>
              <a:rPr lang="en-US" sz="3200" dirty="0">
                <a:solidFill>
                  <a:srgbClr val="FFC000"/>
                </a:solidFill>
              </a:rPr>
            </a:br>
            <a:br>
              <a:rPr lang="en-US" sz="3200" dirty="0">
                <a:solidFill>
                  <a:srgbClr val="FFC000"/>
                </a:solidFill>
              </a:rPr>
            </a:br>
            <a:r>
              <a:rPr lang="en-US" sz="3200" dirty="0">
                <a:solidFill>
                  <a:srgbClr val="FFC000"/>
                </a:solidFill>
              </a:rPr>
              <a:t>WHAT ADDITIONAL QUESTIONS ARE RAISED FOR YOU?</a:t>
            </a:r>
            <a:br>
              <a:rPr lang="en-US" sz="3200" dirty="0">
                <a:solidFill>
                  <a:srgbClr val="FFC000"/>
                </a:solidFill>
              </a:rPr>
            </a:br>
            <a:endParaRPr lang="en-US" sz="3200" dirty="0"/>
          </a:p>
        </p:txBody>
      </p:sp>
    </p:spTree>
    <p:extLst>
      <p:ext uri="{BB962C8B-B14F-4D97-AF65-F5344CB8AC3E}">
        <p14:creationId xmlns:p14="http://schemas.microsoft.com/office/powerpoint/2010/main" val="313196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DE9FF5-C9A8-2446-BCD7-BDCB47B5EE1B}"/>
              </a:ext>
            </a:extLst>
          </p:cNvPr>
          <p:cNvSpPr txBox="1"/>
          <p:nvPr/>
        </p:nvSpPr>
        <p:spPr>
          <a:xfrm>
            <a:off x="2703444" y="715617"/>
            <a:ext cx="8915400" cy="6432530"/>
          </a:xfrm>
          <a:prstGeom prst="rect">
            <a:avLst/>
          </a:prstGeom>
          <a:noFill/>
        </p:spPr>
        <p:txBody>
          <a:bodyPr wrap="square" rtlCol="0">
            <a:spAutoFit/>
          </a:bodyPr>
          <a:lstStyle/>
          <a:p>
            <a:pPr algn="ctr"/>
            <a:r>
              <a:rPr lang="en-US" sz="2800" dirty="0">
                <a:solidFill>
                  <a:srgbClr val="FFC000"/>
                </a:solidFill>
              </a:rPr>
              <a:t>SOURCES OF SUFFERING</a:t>
            </a:r>
          </a:p>
          <a:p>
            <a:pPr algn="ctr"/>
            <a:endParaRPr lang="en-US" sz="2800" dirty="0">
              <a:solidFill>
                <a:srgbClr val="FFC000"/>
              </a:solidFill>
            </a:endParaRPr>
          </a:p>
          <a:p>
            <a:r>
              <a:rPr lang="en-US" sz="2800" dirty="0"/>
              <a:t>LIMITS</a:t>
            </a:r>
          </a:p>
          <a:p>
            <a:endParaRPr lang="en-US" sz="2800" dirty="0"/>
          </a:p>
          <a:p>
            <a:r>
              <a:rPr lang="en-US" sz="2800" dirty="0"/>
              <a:t>DYNAMIC</a:t>
            </a:r>
          </a:p>
          <a:p>
            <a:endParaRPr lang="en-US" sz="2800" dirty="0"/>
          </a:p>
          <a:p>
            <a:r>
              <a:rPr lang="en-US" sz="2800" dirty="0"/>
              <a:t>SIN [REQUIRES JUDGMENT]</a:t>
            </a:r>
          </a:p>
          <a:p>
            <a:endParaRPr lang="en-US" sz="2800" dirty="0"/>
          </a:p>
          <a:p>
            <a:r>
              <a:rPr lang="en-US" sz="2800" dirty="0"/>
              <a:t>	OPPRESSION / INJUSTICE</a:t>
            </a:r>
          </a:p>
          <a:p>
            <a:endParaRPr lang="en-US" sz="2800" dirty="0"/>
          </a:p>
          <a:p>
            <a:r>
              <a:rPr lang="en-US" sz="2800" dirty="0"/>
              <a:t>	SYSTEMIC EVIL</a:t>
            </a:r>
          </a:p>
          <a:p>
            <a:endParaRPr lang="en-US" sz="2800" dirty="0"/>
          </a:p>
          <a:p>
            <a:r>
              <a:rPr lang="en-US" sz="2800" dirty="0"/>
              <a:t>CALLING</a:t>
            </a:r>
          </a:p>
          <a:p>
            <a:endParaRPr lang="en-US" sz="2800" dirty="0"/>
          </a:p>
          <a:p>
            <a:endParaRPr lang="en-US" sz="2000" dirty="0"/>
          </a:p>
        </p:txBody>
      </p:sp>
    </p:spTree>
    <p:extLst>
      <p:ext uri="{BB962C8B-B14F-4D97-AF65-F5344CB8AC3E}">
        <p14:creationId xmlns:p14="http://schemas.microsoft.com/office/powerpoint/2010/main" val="3310058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7B8612-5E4F-E242-8147-395741D749E2}"/>
              </a:ext>
            </a:extLst>
          </p:cNvPr>
          <p:cNvSpPr txBox="1"/>
          <p:nvPr/>
        </p:nvSpPr>
        <p:spPr>
          <a:xfrm>
            <a:off x="824948" y="1371600"/>
            <a:ext cx="11191461" cy="523220"/>
          </a:xfrm>
          <a:prstGeom prst="rect">
            <a:avLst/>
          </a:prstGeom>
          <a:noFill/>
        </p:spPr>
        <p:txBody>
          <a:bodyPr wrap="square" rtlCol="0">
            <a:spAutoFit/>
          </a:bodyPr>
          <a:lstStyle/>
          <a:p>
            <a:pPr algn="ctr"/>
            <a:r>
              <a:rPr lang="en-US" sz="2800" dirty="0">
                <a:solidFill>
                  <a:srgbClr val="FFC000"/>
                </a:solidFill>
              </a:rPr>
              <a:t>TREE OF LIFE </a:t>
            </a:r>
            <a:r>
              <a:rPr lang="en-US" sz="2800" dirty="0"/>
              <a:t>VS.</a:t>
            </a:r>
            <a:r>
              <a:rPr lang="en-US" sz="2800" dirty="0">
                <a:solidFill>
                  <a:srgbClr val="FFC000"/>
                </a:solidFill>
              </a:rPr>
              <a:t> </a:t>
            </a:r>
            <a:r>
              <a:rPr lang="en-US" sz="2800" dirty="0">
                <a:solidFill>
                  <a:schemeClr val="accent6">
                    <a:lumMod val="60000"/>
                    <a:lumOff val="40000"/>
                  </a:schemeClr>
                </a:solidFill>
              </a:rPr>
              <a:t>TREE OF KNOWING GOOD AND EVIL</a:t>
            </a:r>
            <a:endParaRPr lang="en-US" sz="2800" dirty="0">
              <a:solidFill>
                <a:srgbClr val="FFC000"/>
              </a:solidFill>
            </a:endParaRPr>
          </a:p>
        </p:txBody>
      </p:sp>
      <p:sp>
        <p:nvSpPr>
          <p:cNvPr id="3" name="TextBox 2">
            <a:extLst>
              <a:ext uri="{FF2B5EF4-FFF2-40B4-BE49-F238E27FC236}">
                <a16:creationId xmlns:a16="http://schemas.microsoft.com/office/drawing/2014/main" id="{10C86C4A-A695-324E-A1CD-87E7DBF4B932}"/>
              </a:ext>
            </a:extLst>
          </p:cNvPr>
          <p:cNvSpPr txBox="1"/>
          <p:nvPr/>
        </p:nvSpPr>
        <p:spPr>
          <a:xfrm>
            <a:off x="2057399" y="2474893"/>
            <a:ext cx="9750287" cy="954107"/>
          </a:xfrm>
          <a:prstGeom prst="rect">
            <a:avLst/>
          </a:prstGeom>
          <a:noFill/>
        </p:spPr>
        <p:txBody>
          <a:bodyPr wrap="square" rtlCol="0">
            <a:spAutoFit/>
          </a:bodyPr>
          <a:lstStyle/>
          <a:p>
            <a:r>
              <a:rPr lang="en-US" sz="2800" u="sng" dirty="0">
                <a:hlinkClick r:id="rId2">
                  <a:extLst>
                    <a:ext uri="{A12FA001-AC4F-418D-AE19-62706E023703}">
                      <ahyp:hlinkClr xmlns:ahyp="http://schemas.microsoft.com/office/drawing/2018/hyperlinkcolor" val="tx"/>
                    </a:ext>
                  </a:extLst>
                </a:hlinkClick>
              </a:rPr>
              <a:t>https://www.youtube.com/watch?v=TJLan-pJzfQ</a:t>
            </a:r>
            <a:endParaRPr lang="en-US" sz="2800" dirty="0"/>
          </a:p>
          <a:p>
            <a:r>
              <a:rPr lang="en-US" sz="2800" dirty="0"/>
              <a:t> </a:t>
            </a:r>
          </a:p>
        </p:txBody>
      </p:sp>
      <p:sp>
        <p:nvSpPr>
          <p:cNvPr id="4" name="TextBox 3">
            <a:extLst>
              <a:ext uri="{FF2B5EF4-FFF2-40B4-BE49-F238E27FC236}">
                <a16:creationId xmlns:a16="http://schemas.microsoft.com/office/drawing/2014/main" id="{8DA3D00F-321C-394B-AC2F-DB330575A3E2}"/>
              </a:ext>
            </a:extLst>
          </p:cNvPr>
          <p:cNvSpPr txBox="1"/>
          <p:nvPr/>
        </p:nvSpPr>
        <p:spPr>
          <a:xfrm>
            <a:off x="725557" y="3965713"/>
            <a:ext cx="10823713" cy="2246769"/>
          </a:xfrm>
          <a:prstGeom prst="rect">
            <a:avLst/>
          </a:prstGeom>
          <a:noFill/>
        </p:spPr>
        <p:txBody>
          <a:bodyPr wrap="square" rtlCol="0">
            <a:spAutoFit/>
          </a:bodyPr>
          <a:lstStyle/>
          <a:p>
            <a:pPr algn="ctr"/>
            <a:r>
              <a:rPr lang="en-US" sz="2000" dirty="0">
                <a:solidFill>
                  <a:srgbClr val="FFC000"/>
                </a:solidFill>
              </a:rPr>
              <a:t>THINK ABOUT . . .</a:t>
            </a:r>
          </a:p>
          <a:p>
            <a:pPr algn="ctr"/>
            <a:endParaRPr lang="en-US" sz="2000" dirty="0">
              <a:solidFill>
                <a:srgbClr val="FFC000"/>
              </a:solidFill>
            </a:endParaRPr>
          </a:p>
          <a:p>
            <a:pPr algn="ctr"/>
            <a:r>
              <a:rPr lang="en-US" sz="2000" dirty="0">
                <a:solidFill>
                  <a:srgbClr val="FFC000"/>
                </a:solidFill>
              </a:rPr>
              <a:t>WHAT IS NEW TO YOU IN THE PRESENTATION?</a:t>
            </a:r>
          </a:p>
          <a:p>
            <a:pPr algn="ctr"/>
            <a:endParaRPr lang="en-US" sz="2000" dirty="0">
              <a:solidFill>
                <a:srgbClr val="FFC000"/>
              </a:solidFill>
            </a:endParaRPr>
          </a:p>
          <a:p>
            <a:pPr algn="ctr"/>
            <a:r>
              <a:rPr lang="en-US" sz="2000" dirty="0">
                <a:solidFill>
                  <a:srgbClr val="FFC000"/>
                </a:solidFill>
              </a:rPr>
              <a:t>WHAT DO YOU FIND ESPECIALLY HELPFUL?</a:t>
            </a:r>
          </a:p>
          <a:p>
            <a:pPr algn="ctr"/>
            <a:endParaRPr lang="en-US" sz="2000" dirty="0">
              <a:solidFill>
                <a:srgbClr val="FFC000"/>
              </a:solidFill>
            </a:endParaRPr>
          </a:p>
          <a:p>
            <a:pPr algn="ctr"/>
            <a:r>
              <a:rPr lang="en-US" sz="2000" dirty="0">
                <a:solidFill>
                  <a:srgbClr val="FFC000"/>
                </a:solidFill>
              </a:rPr>
              <a:t>WHAT ADDITIONAL QUESTIONS ARE RAISED FOR YOU?</a:t>
            </a:r>
          </a:p>
        </p:txBody>
      </p:sp>
    </p:spTree>
    <p:extLst>
      <p:ext uri="{BB962C8B-B14F-4D97-AF65-F5344CB8AC3E}">
        <p14:creationId xmlns:p14="http://schemas.microsoft.com/office/powerpoint/2010/main" val="2288046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7B8612-5E4F-E242-8147-395741D749E2}"/>
              </a:ext>
            </a:extLst>
          </p:cNvPr>
          <p:cNvSpPr txBox="1"/>
          <p:nvPr/>
        </p:nvSpPr>
        <p:spPr>
          <a:xfrm>
            <a:off x="824948" y="1371600"/>
            <a:ext cx="11191461" cy="523220"/>
          </a:xfrm>
          <a:prstGeom prst="rect">
            <a:avLst/>
          </a:prstGeom>
          <a:noFill/>
        </p:spPr>
        <p:txBody>
          <a:bodyPr wrap="square" rtlCol="0">
            <a:spAutoFit/>
          </a:bodyPr>
          <a:lstStyle/>
          <a:p>
            <a:pPr algn="ctr"/>
            <a:r>
              <a:rPr lang="en-US" sz="2800" dirty="0">
                <a:solidFill>
                  <a:srgbClr val="FFC000"/>
                </a:solidFill>
              </a:rPr>
              <a:t>TREE OF LIFE </a:t>
            </a:r>
            <a:r>
              <a:rPr lang="en-US" sz="2800" dirty="0"/>
              <a:t>VS.</a:t>
            </a:r>
            <a:r>
              <a:rPr lang="en-US" sz="2800" dirty="0">
                <a:solidFill>
                  <a:srgbClr val="FFC000"/>
                </a:solidFill>
              </a:rPr>
              <a:t> </a:t>
            </a:r>
            <a:r>
              <a:rPr lang="en-US" sz="2800" dirty="0">
                <a:solidFill>
                  <a:schemeClr val="accent6">
                    <a:lumMod val="60000"/>
                    <a:lumOff val="40000"/>
                  </a:schemeClr>
                </a:solidFill>
              </a:rPr>
              <a:t>TREE OF KNOWING GOOD AND EVIL</a:t>
            </a:r>
            <a:endParaRPr lang="en-US" sz="2800" dirty="0">
              <a:solidFill>
                <a:srgbClr val="FFC000"/>
              </a:solidFill>
            </a:endParaRPr>
          </a:p>
        </p:txBody>
      </p:sp>
      <p:sp>
        <p:nvSpPr>
          <p:cNvPr id="3" name="TextBox 2">
            <a:extLst>
              <a:ext uri="{FF2B5EF4-FFF2-40B4-BE49-F238E27FC236}">
                <a16:creationId xmlns:a16="http://schemas.microsoft.com/office/drawing/2014/main" id="{10C86C4A-A695-324E-A1CD-87E7DBF4B932}"/>
              </a:ext>
            </a:extLst>
          </p:cNvPr>
          <p:cNvSpPr txBox="1"/>
          <p:nvPr/>
        </p:nvSpPr>
        <p:spPr>
          <a:xfrm>
            <a:off x="2057399" y="2474893"/>
            <a:ext cx="9750287" cy="954107"/>
          </a:xfrm>
          <a:prstGeom prst="rect">
            <a:avLst/>
          </a:prstGeom>
          <a:noFill/>
        </p:spPr>
        <p:txBody>
          <a:bodyPr wrap="square" rtlCol="0">
            <a:spAutoFit/>
          </a:bodyPr>
          <a:lstStyle/>
          <a:p>
            <a:r>
              <a:rPr lang="en-US" sz="2800" u="sng" dirty="0">
                <a:hlinkClick r:id="rId3">
                  <a:extLst>
                    <a:ext uri="{A12FA001-AC4F-418D-AE19-62706E023703}">
                      <ahyp:hlinkClr xmlns:ahyp="http://schemas.microsoft.com/office/drawing/2018/hyperlinkcolor" val="tx"/>
                    </a:ext>
                  </a:extLst>
                </a:hlinkClick>
              </a:rPr>
              <a:t>https://www.youtube.com/watch?v=TJLan-pJzfQ</a:t>
            </a:r>
            <a:endParaRPr lang="en-US" sz="2800" dirty="0"/>
          </a:p>
          <a:p>
            <a:r>
              <a:rPr lang="en-US" sz="2800" dirty="0"/>
              <a:t> </a:t>
            </a:r>
          </a:p>
        </p:txBody>
      </p:sp>
      <p:sp>
        <p:nvSpPr>
          <p:cNvPr id="4" name="TextBox 3">
            <a:extLst>
              <a:ext uri="{FF2B5EF4-FFF2-40B4-BE49-F238E27FC236}">
                <a16:creationId xmlns:a16="http://schemas.microsoft.com/office/drawing/2014/main" id="{8DA3D00F-321C-394B-AC2F-DB330575A3E2}"/>
              </a:ext>
            </a:extLst>
          </p:cNvPr>
          <p:cNvSpPr txBox="1"/>
          <p:nvPr/>
        </p:nvSpPr>
        <p:spPr>
          <a:xfrm>
            <a:off x="725557" y="3965713"/>
            <a:ext cx="10823713" cy="2246769"/>
          </a:xfrm>
          <a:prstGeom prst="rect">
            <a:avLst/>
          </a:prstGeom>
          <a:noFill/>
        </p:spPr>
        <p:txBody>
          <a:bodyPr wrap="square" rtlCol="0">
            <a:spAutoFit/>
          </a:bodyPr>
          <a:lstStyle/>
          <a:p>
            <a:pPr algn="ctr"/>
            <a:r>
              <a:rPr lang="en-US" sz="2000" dirty="0">
                <a:solidFill>
                  <a:srgbClr val="FFC000"/>
                </a:solidFill>
              </a:rPr>
              <a:t>THINK ABOUT . . .</a:t>
            </a:r>
          </a:p>
          <a:p>
            <a:pPr algn="ctr"/>
            <a:endParaRPr lang="en-US" sz="2000" dirty="0">
              <a:solidFill>
                <a:srgbClr val="FFC000"/>
              </a:solidFill>
            </a:endParaRPr>
          </a:p>
          <a:p>
            <a:pPr algn="ctr"/>
            <a:r>
              <a:rPr lang="en-US" sz="2000" dirty="0">
                <a:solidFill>
                  <a:srgbClr val="FFC000"/>
                </a:solidFill>
              </a:rPr>
              <a:t>WHAT IS NEW TO YOU IN THE PRESENTATION?</a:t>
            </a:r>
          </a:p>
          <a:p>
            <a:pPr algn="ctr"/>
            <a:endParaRPr lang="en-US" sz="2000" dirty="0">
              <a:solidFill>
                <a:srgbClr val="FFC000"/>
              </a:solidFill>
            </a:endParaRPr>
          </a:p>
          <a:p>
            <a:pPr algn="ctr"/>
            <a:r>
              <a:rPr lang="en-US" sz="2000" dirty="0">
                <a:solidFill>
                  <a:srgbClr val="FFC000"/>
                </a:solidFill>
              </a:rPr>
              <a:t>WHAT DO YOU FIND ESPECIALLY HELPFUL?</a:t>
            </a:r>
          </a:p>
          <a:p>
            <a:pPr algn="ctr"/>
            <a:endParaRPr lang="en-US" sz="2000" dirty="0">
              <a:solidFill>
                <a:srgbClr val="FFC000"/>
              </a:solidFill>
            </a:endParaRPr>
          </a:p>
          <a:p>
            <a:pPr algn="ctr"/>
            <a:r>
              <a:rPr lang="en-US" sz="2000" dirty="0">
                <a:solidFill>
                  <a:srgbClr val="FFC000"/>
                </a:solidFill>
              </a:rPr>
              <a:t>WHAT ADDITIONAL QUESTIONS ARE RAISED FOR YOU?</a:t>
            </a:r>
          </a:p>
        </p:txBody>
      </p:sp>
      <p:pic>
        <p:nvPicPr>
          <p:cNvPr id="5" name="Online Media 4" descr="Tree of Life">
            <a:hlinkClick r:id="" action="ppaction://media"/>
            <a:extLst>
              <a:ext uri="{FF2B5EF4-FFF2-40B4-BE49-F238E27FC236}">
                <a16:creationId xmlns:a16="http://schemas.microsoft.com/office/drawing/2014/main" id="{B68D3C7D-CEF0-7B43-BED5-C91118E8F66D}"/>
              </a:ext>
            </a:extLst>
          </p:cNvPr>
          <p:cNvPicPr>
            <a:picLocks noRot="1" noChangeAspect="1"/>
          </p:cNvPicPr>
          <p:nvPr>
            <a:videoFile r:link="rId1"/>
          </p:nvPr>
        </p:nvPicPr>
        <p:blipFill>
          <a:blip r:embed="rId4"/>
          <a:stretch>
            <a:fillRect/>
          </a:stretch>
        </p:blipFill>
        <p:spPr>
          <a:xfrm>
            <a:off x="803962" y="452228"/>
            <a:ext cx="10584076" cy="5953543"/>
          </a:xfrm>
          <a:prstGeom prst="rect">
            <a:avLst/>
          </a:prstGeom>
        </p:spPr>
      </p:pic>
    </p:spTree>
    <p:extLst>
      <p:ext uri="{BB962C8B-B14F-4D97-AF65-F5344CB8AC3E}">
        <p14:creationId xmlns:p14="http://schemas.microsoft.com/office/powerpoint/2010/main" val="26793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2939</TotalTime>
  <Words>826</Words>
  <Application>Microsoft Macintosh PowerPoint</Application>
  <PresentationFormat>Widescreen</PresentationFormat>
  <Paragraphs>81</Paragraphs>
  <Slides>14</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Vapor Trail</vt:lpstr>
      <vt:lpstr>Living in a cracked creation</vt:lpstr>
      <vt:lpstr>Creation (our World) is Cracked.    Why?  Genesis 1 calls God’s creation “Good”  genesis 3 introduces sin and “the fall”</vt:lpstr>
      <vt:lpstr>PowerPoint Presentation</vt:lpstr>
      <vt:lpstr>PowerPoint Presentation</vt:lpstr>
      <vt:lpstr>PowerPoint Presentation</vt:lpstr>
      <vt:lpstr>WHAT IS NEW TO YOU IN THE PRESENTATION?  WHAT DO YOU FIND ESPECIALLY HELPFUL?  WHAT ADDITIONAL QUESTIONS ARE RAISED FOR YOU?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in a cracked creation</dc:title>
  <dc:creator>Tunseth, Scott</dc:creator>
  <cp:lastModifiedBy>Peter Christ</cp:lastModifiedBy>
  <cp:revision>11</cp:revision>
  <dcterms:created xsi:type="dcterms:W3CDTF">2020-09-11T14:33:09Z</dcterms:created>
  <dcterms:modified xsi:type="dcterms:W3CDTF">2020-09-13T16:09:54Z</dcterms:modified>
</cp:coreProperties>
</file>